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9" r:id="rId1"/>
  </p:sldMasterIdLst>
  <p:notesMasterIdLst>
    <p:notesMasterId r:id="rId18"/>
  </p:notesMasterIdLst>
  <p:handoutMasterIdLst>
    <p:handoutMasterId r:id="rId19"/>
  </p:handoutMasterIdLst>
  <p:sldIdLst>
    <p:sldId id="500" r:id="rId2"/>
    <p:sldId id="542" r:id="rId3"/>
    <p:sldId id="577" r:id="rId4"/>
    <p:sldId id="544" r:id="rId5"/>
    <p:sldId id="546" r:id="rId6"/>
    <p:sldId id="548" r:id="rId7"/>
    <p:sldId id="583" r:id="rId8"/>
    <p:sldId id="584" r:id="rId9"/>
    <p:sldId id="586" r:id="rId10"/>
    <p:sldId id="585" r:id="rId11"/>
    <p:sldId id="602" r:id="rId12"/>
    <p:sldId id="575" r:id="rId13"/>
    <p:sldId id="576" r:id="rId14"/>
    <p:sldId id="568" r:id="rId15"/>
    <p:sldId id="560" r:id="rId16"/>
    <p:sldId id="579" r:id="rId17"/>
  </p:sldIdLst>
  <p:sldSz cx="12195175" cy="6859588"/>
  <p:notesSz cx="6797675" cy="9874250"/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1489" userDrawn="1">
          <p15:clr>
            <a:srgbClr val="A4A3A4"/>
          </p15:clr>
        </p15:guide>
        <p15:guide id="4" orient="horz" pos="3001" userDrawn="1">
          <p15:clr>
            <a:srgbClr val="A4A3A4"/>
          </p15:clr>
        </p15:guide>
        <p15:guide id="5" pos="7478">
          <p15:clr>
            <a:srgbClr val="A4A3A4"/>
          </p15:clr>
        </p15:guide>
        <p15:guide id="6" pos="205">
          <p15:clr>
            <a:srgbClr val="A4A3A4"/>
          </p15:clr>
        </p15:guide>
        <p15:guide id="7" pos="3849">
          <p15:clr>
            <a:srgbClr val="A4A3A4"/>
          </p15:clr>
        </p15:guide>
        <p15:guide id="8" pos="4708">
          <p15:clr>
            <a:srgbClr val="A4A3A4"/>
          </p15:clr>
        </p15:guide>
        <p15:guide id="9" pos="4812">
          <p15:clr>
            <a:srgbClr val="A4A3A4"/>
          </p15:clr>
        </p15:guide>
        <p15:guide id="10" pos="2865">
          <p15:clr>
            <a:srgbClr val="A4A3A4"/>
          </p15:clr>
        </p15:guide>
        <p15:guide id="11" pos="29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351">
          <p15:clr>
            <a:srgbClr val="A4A3A4"/>
          </p15:clr>
        </p15:guide>
        <p15:guide id="3" pos="395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onebrook, Shannon" initials="SS" lastIdx="7" clrIdx="0">
    <p:extLst/>
  </p:cmAuthor>
  <p:cmAuthor id="2" name="Volha Chekun" initials="VC" lastIdx="36" clrIdx="1">
    <p:extLst>
      <p:ext uri="{19B8F6BF-5375-455C-9EA6-DF929625EA0E}">
        <p15:presenceInfo xmlns:p15="http://schemas.microsoft.com/office/powerpoint/2012/main" userId="S-1-5-21-307287956-644454935-2370743088-191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E4E2E2"/>
    <a:srgbClr val="F0AB00"/>
    <a:srgbClr val="003283"/>
    <a:srgbClr val="FF0000"/>
    <a:srgbClr val="666666"/>
    <a:srgbClr val="2B3F7B"/>
    <a:srgbClr val="9C277B"/>
    <a:srgbClr val="D4652D"/>
    <a:srgbClr val="9E30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25" autoAdjust="0"/>
    <p:restoredTop sz="94991" autoAdjust="0"/>
  </p:normalViewPr>
  <p:slideViewPr>
    <p:cSldViewPr snapToGrid="0" showGuides="1">
      <p:cViewPr varScale="1">
        <p:scale>
          <a:sx n="69" d="100"/>
          <a:sy n="69" d="100"/>
        </p:scale>
        <p:origin x="690" y="72"/>
      </p:cViewPr>
      <p:guideLst>
        <p:guide orient="horz" pos="1489"/>
        <p:guide orient="horz" pos="3001"/>
        <p:guide pos="7478"/>
        <p:guide pos="205"/>
        <p:guide pos="3849"/>
        <p:guide pos="4708"/>
        <p:guide pos="4812"/>
        <p:guide pos="2865"/>
        <p:guide pos="29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5" d="100"/>
          <a:sy n="85" d="100"/>
        </p:scale>
        <p:origin x="-4200" y="-82"/>
      </p:cViewPr>
      <p:guideLst>
        <p:guide orient="horz" pos="3110"/>
        <p:guide pos="351"/>
        <p:guide pos="395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26008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/>
              <a:pPr algn="ctr"/>
              <a:t>‹#›</a:t>
            </a:fld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57213" y="661988"/>
            <a:ext cx="5715000" cy="3214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4171" y="4548205"/>
            <a:ext cx="5709333" cy="469669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31497" y="9627396"/>
            <a:ext cx="934681" cy="2217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/>
            </a:lvl1pPr>
          </a:lstStyle>
          <a:p>
            <a:fld id="{7D8C2C35-2B8A-446E-BEC0-FD36716C29A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180975" indent="-180975" algn="l" defTabSz="1088776" rtl="0" eaLnBrk="1" latinLnBrk="0" hangingPunct="1">
      <a:buClr>
        <a:schemeClr val="accent1"/>
      </a:buClr>
      <a:buSzPct val="100000"/>
      <a:buFont typeface="Wingdings" pitchFamily="2" charset="2"/>
      <a:buChar char="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357188" indent="-176213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C2C35-2B8A-446E-BEC0-FD36716C29AC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Slide Image Placeholder 2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" name="Notes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396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C2C35-2B8A-446E-BEC0-FD36716C29AC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Slide Image Placeholder 2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" name="Notes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449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397" y="1122623"/>
            <a:ext cx="9146381" cy="2388153"/>
          </a:xfrm>
        </p:spPr>
        <p:txBody>
          <a:bodyPr anchor="b"/>
          <a:lstStyle>
            <a:lvl1pPr algn="ctr">
              <a:defRPr sz="600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397" y="3602872"/>
            <a:ext cx="9146381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91" indent="0" algn="ctr">
              <a:buNone/>
              <a:defRPr sz="2000"/>
            </a:lvl2pPr>
            <a:lvl3pPr marL="914583" indent="0" algn="ctr">
              <a:buNone/>
              <a:defRPr sz="1800"/>
            </a:lvl3pPr>
            <a:lvl4pPr marL="1371874" indent="0" algn="ctr">
              <a:buNone/>
              <a:defRPr sz="1600"/>
            </a:lvl4pPr>
            <a:lvl5pPr marL="1829166" indent="0" algn="ctr">
              <a:buNone/>
              <a:defRPr sz="1600"/>
            </a:lvl5pPr>
            <a:lvl6pPr marL="2286457" indent="0" algn="ctr">
              <a:buNone/>
              <a:defRPr sz="1600"/>
            </a:lvl6pPr>
            <a:lvl7pPr marL="2743749" indent="0" algn="ctr">
              <a:buNone/>
              <a:defRPr sz="1600"/>
            </a:lvl7pPr>
            <a:lvl8pPr marL="3201040" indent="0" algn="ctr">
              <a:buNone/>
              <a:defRPr sz="1600"/>
            </a:lvl8pPr>
            <a:lvl9pPr marL="3658332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2049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7711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7172" y="365209"/>
            <a:ext cx="2629585" cy="581318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418" y="365209"/>
            <a:ext cx="7736314" cy="581318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12925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with picture - short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999" y="324075"/>
            <a:ext cx="10620000" cy="923330"/>
          </a:xfr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Short Presentation Title</a:t>
            </a:r>
          </a:p>
        </p:txBody>
      </p:sp>
      <p:sp>
        <p:nvSpPr>
          <p:cNvPr id="5" name="Rectangle 4"/>
          <p:cNvSpPr/>
          <p:nvPr userDrawn="1"/>
        </p:nvSpPr>
        <p:spPr bwMode="gray">
          <a:xfrm>
            <a:off x="324000" y="0"/>
            <a:ext cx="11545200" cy="162038"/>
          </a:xfrm>
          <a:prstGeom prst="rect">
            <a:avLst/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R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67999" y="1512000"/>
            <a:ext cx="10620000" cy="276999"/>
          </a:xfrm>
        </p:spPr>
        <p:txBody>
          <a:bodyPr anchor="b" anchorCtr="0">
            <a:spAutoFit/>
          </a:bodyPr>
          <a:lstStyle>
            <a:lvl1pPr marL="0" marR="0" indent="0" algn="l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800" b="0">
                <a:solidFill>
                  <a:sysClr val="windowText" lastClr="000000"/>
                </a:solidFill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z="1800" dirty="0"/>
              <a:t>Speaker’s Name, SAP / Month 00, 2016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99" y="2115530"/>
            <a:ext cx="1477566" cy="28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38" y="6083725"/>
            <a:ext cx="916759" cy="4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377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Insert page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24000" y="1691078"/>
            <a:ext cx="11545200" cy="439204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75798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en-US" noProof="0" dirty="0"/>
              <a:t>Insert page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86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0706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2067" y="1710134"/>
            <a:ext cx="10518338" cy="2853398"/>
          </a:xfrm>
        </p:spPr>
        <p:txBody>
          <a:bodyPr anchor="b"/>
          <a:lstStyle>
            <a:lvl1pPr>
              <a:defRPr sz="600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2067" y="4590526"/>
            <a:ext cx="10518338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9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58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87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91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4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7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10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83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2464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418" y="1826048"/>
            <a:ext cx="5182949" cy="435234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3808" y="1826048"/>
            <a:ext cx="5182949" cy="435234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45026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0007" y="365210"/>
            <a:ext cx="10518338" cy="132587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40007" y="1681552"/>
            <a:ext cx="5159130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91" indent="0">
              <a:buNone/>
              <a:defRPr sz="2000" b="1"/>
            </a:lvl2pPr>
            <a:lvl3pPr marL="914583" indent="0">
              <a:buNone/>
              <a:defRPr sz="1800" b="1"/>
            </a:lvl3pPr>
            <a:lvl4pPr marL="1371874" indent="0">
              <a:buNone/>
              <a:defRPr sz="1600" b="1"/>
            </a:lvl4pPr>
            <a:lvl5pPr marL="1829166" indent="0">
              <a:buNone/>
              <a:defRPr sz="1600" b="1"/>
            </a:lvl5pPr>
            <a:lvl6pPr marL="2286457" indent="0">
              <a:buNone/>
              <a:defRPr sz="1600" b="1"/>
            </a:lvl6pPr>
            <a:lvl7pPr marL="2743749" indent="0">
              <a:buNone/>
              <a:defRPr sz="1600" b="1"/>
            </a:lvl7pPr>
            <a:lvl8pPr marL="3201040" indent="0">
              <a:buNone/>
              <a:defRPr sz="1600" b="1"/>
            </a:lvl8pPr>
            <a:lvl9pPr marL="3658332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40007" y="2505655"/>
            <a:ext cx="5159130" cy="368544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3807" y="1681552"/>
            <a:ext cx="5184538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91" indent="0">
              <a:buNone/>
              <a:defRPr sz="2000" b="1"/>
            </a:lvl2pPr>
            <a:lvl3pPr marL="914583" indent="0">
              <a:buNone/>
              <a:defRPr sz="1800" b="1"/>
            </a:lvl3pPr>
            <a:lvl4pPr marL="1371874" indent="0">
              <a:buNone/>
              <a:defRPr sz="1600" b="1"/>
            </a:lvl4pPr>
            <a:lvl5pPr marL="1829166" indent="0">
              <a:buNone/>
              <a:defRPr sz="1600" b="1"/>
            </a:lvl5pPr>
            <a:lvl6pPr marL="2286457" indent="0">
              <a:buNone/>
              <a:defRPr sz="1600" b="1"/>
            </a:lvl6pPr>
            <a:lvl7pPr marL="2743749" indent="0">
              <a:buNone/>
              <a:defRPr sz="1600" b="1"/>
            </a:lvl7pPr>
            <a:lvl8pPr marL="3201040" indent="0">
              <a:buNone/>
              <a:defRPr sz="1600" b="1"/>
            </a:lvl8pPr>
            <a:lvl9pPr marL="3658332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3807" y="2505655"/>
            <a:ext cx="5184538" cy="368544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2094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47579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0651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0007" y="457306"/>
            <a:ext cx="3933261" cy="1600571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4538" y="987654"/>
            <a:ext cx="6173807" cy="4874754"/>
          </a:xfrm>
        </p:spPr>
        <p:txBody>
          <a:bodyPr/>
          <a:lstStyle>
            <a:lvl1pPr>
              <a:defRPr sz="3201"/>
            </a:lvl1pPr>
            <a:lvl2pPr>
              <a:defRPr sz="2801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40007" y="2057876"/>
            <a:ext cx="3933261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91" indent="0">
              <a:buNone/>
              <a:defRPr sz="1400"/>
            </a:lvl2pPr>
            <a:lvl3pPr marL="914583" indent="0">
              <a:buNone/>
              <a:defRPr sz="1200"/>
            </a:lvl3pPr>
            <a:lvl4pPr marL="1371874" indent="0">
              <a:buNone/>
              <a:defRPr sz="1000"/>
            </a:lvl4pPr>
            <a:lvl5pPr marL="1829166" indent="0">
              <a:buNone/>
              <a:defRPr sz="1000"/>
            </a:lvl5pPr>
            <a:lvl6pPr marL="2286457" indent="0">
              <a:buNone/>
              <a:defRPr sz="1000"/>
            </a:lvl6pPr>
            <a:lvl7pPr marL="2743749" indent="0">
              <a:buNone/>
              <a:defRPr sz="1000"/>
            </a:lvl7pPr>
            <a:lvl8pPr marL="3201040" indent="0">
              <a:buNone/>
              <a:defRPr sz="1000"/>
            </a:lvl8pPr>
            <a:lvl9pPr marL="3658332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943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0007" y="457306"/>
            <a:ext cx="3933261" cy="1600571"/>
          </a:xfrm>
        </p:spPr>
        <p:txBody>
          <a:bodyPr anchor="b"/>
          <a:lstStyle>
            <a:lvl1pPr>
              <a:defRPr sz="320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4538" y="987654"/>
            <a:ext cx="6173807" cy="4874754"/>
          </a:xfrm>
        </p:spPr>
        <p:txBody>
          <a:bodyPr/>
          <a:lstStyle>
            <a:lvl1pPr marL="0" indent="0">
              <a:buNone/>
              <a:defRPr sz="3201"/>
            </a:lvl1pPr>
            <a:lvl2pPr marL="457291" indent="0">
              <a:buNone/>
              <a:defRPr sz="2801"/>
            </a:lvl2pPr>
            <a:lvl3pPr marL="914583" indent="0">
              <a:buNone/>
              <a:defRPr sz="2400"/>
            </a:lvl3pPr>
            <a:lvl4pPr marL="1371874" indent="0">
              <a:buNone/>
              <a:defRPr sz="2000"/>
            </a:lvl4pPr>
            <a:lvl5pPr marL="1829166" indent="0">
              <a:buNone/>
              <a:defRPr sz="2000"/>
            </a:lvl5pPr>
            <a:lvl6pPr marL="2286457" indent="0">
              <a:buNone/>
              <a:defRPr sz="2000"/>
            </a:lvl6pPr>
            <a:lvl7pPr marL="2743749" indent="0">
              <a:buNone/>
              <a:defRPr sz="2000"/>
            </a:lvl7pPr>
            <a:lvl8pPr marL="3201040" indent="0">
              <a:buNone/>
              <a:defRPr sz="2000"/>
            </a:lvl8pPr>
            <a:lvl9pPr marL="3658332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40007" y="2057876"/>
            <a:ext cx="3933261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91" indent="0">
              <a:buNone/>
              <a:defRPr sz="1400"/>
            </a:lvl2pPr>
            <a:lvl3pPr marL="914583" indent="0">
              <a:buNone/>
              <a:defRPr sz="1200"/>
            </a:lvl3pPr>
            <a:lvl4pPr marL="1371874" indent="0">
              <a:buNone/>
              <a:defRPr sz="1000"/>
            </a:lvl4pPr>
            <a:lvl5pPr marL="1829166" indent="0">
              <a:buNone/>
              <a:defRPr sz="1000"/>
            </a:lvl5pPr>
            <a:lvl6pPr marL="2286457" indent="0">
              <a:buNone/>
              <a:defRPr sz="1000"/>
            </a:lvl6pPr>
            <a:lvl7pPr marL="2743749" indent="0">
              <a:buNone/>
              <a:defRPr sz="1000"/>
            </a:lvl7pPr>
            <a:lvl8pPr marL="3201040" indent="0">
              <a:buNone/>
              <a:defRPr sz="1000"/>
            </a:lvl8pPr>
            <a:lvl9pPr marL="3658332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822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365210"/>
            <a:ext cx="10518338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419" y="1826048"/>
            <a:ext cx="10518338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418" y="6357822"/>
            <a:ext cx="274391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0EFEF-2CAD-4A38-B183-5532D8FFC417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9652" y="6357822"/>
            <a:ext cx="4115872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2843" y="6357822"/>
            <a:ext cx="274391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93DAE-5736-476F-B9D8-B9146396831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32"/>
          <p:cNvSpPr/>
          <p:nvPr userDrawn="1"/>
        </p:nvSpPr>
        <p:spPr bwMode="gray">
          <a:xfrm>
            <a:off x="324000" y="0"/>
            <a:ext cx="11545200" cy="162038"/>
          </a:xfrm>
          <a:prstGeom prst="rect">
            <a:avLst/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R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Rectangle 94"/>
          <p:cNvSpPr/>
          <p:nvPr userDrawn="1"/>
        </p:nvSpPr>
        <p:spPr bwMode="white">
          <a:xfrm>
            <a:off x="324000" y="6537251"/>
            <a:ext cx="11545200" cy="324075"/>
          </a:xfrm>
          <a:prstGeom prst="rect">
            <a:avLst/>
          </a:prstGeom>
          <a:solidFill>
            <a:schemeClr val="tx1"/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R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/>
          <p:cNvSpPr txBox="1"/>
          <p:nvPr userDrawn="1"/>
        </p:nvSpPr>
        <p:spPr bwMode="black">
          <a:xfrm>
            <a:off x="324000" y="6630039"/>
            <a:ext cx="3401577" cy="138499"/>
          </a:xfrm>
          <a:prstGeom prst="rect">
            <a:avLst/>
          </a:prstGeom>
          <a:noFill/>
        </p:spPr>
        <p:txBody>
          <a:bodyPr wrap="none" lIns="85730" tIns="0" rIns="0" bIns="0" rtlCol="0">
            <a:spAutoFit/>
          </a:bodyPr>
          <a:lstStyle/>
          <a:p>
            <a:pPr marL="133200" indent="-133200" algn="l">
              <a:buClr>
                <a:schemeClr val="bg1"/>
              </a:buClr>
              <a:buFont typeface="Arial" pitchFamily="34" charset="0"/>
              <a:buChar char="©"/>
              <a:tabLst/>
            </a:pPr>
            <a:r>
              <a:rPr lang="en-US" sz="900" noProof="0" dirty="0">
                <a:solidFill>
                  <a:schemeClr val="bg1"/>
                </a:solidFill>
              </a:rPr>
              <a:t>2016 SAP SE or an SAP affiliate company. All rights reserved.</a:t>
            </a:r>
          </a:p>
        </p:txBody>
      </p:sp>
      <p:sp>
        <p:nvSpPr>
          <p:cNvPr id="10" name="TextBox 9"/>
          <p:cNvSpPr txBox="1"/>
          <p:nvPr userDrawn="1"/>
        </p:nvSpPr>
        <p:spPr bwMode="black">
          <a:xfrm>
            <a:off x="11640519" y="6630039"/>
            <a:ext cx="227631" cy="138499"/>
          </a:xfrm>
          <a:prstGeom prst="rect">
            <a:avLst/>
          </a:prstGeom>
          <a:noFill/>
        </p:spPr>
        <p:txBody>
          <a:bodyPr wrap="none" lIns="0" tIns="0" rIns="85730" bIns="0" rtlCol="0">
            <a:spAutoFit/>
          </a:bodyPr>
          <a:lstStyle/>
          <a:p>
            <a:pPr marL="111525" indent="-111525" algn="r">
              <a:buClr>
                <a:schemeClr val="accent2"/>
              </a:buClr>
              <a:buFont typeface="Arial" pitchFamily="34" charset="0"/>
              <a:buNone/>
            </a:pPr>
            <a:fld id="{0BDC132A-5C91-4078-9777-31DA19A62E0A}" type="slidenum">
              <a:rPr lang="en-US" sz="900" baseline="0" noProof="0" smtClean="0">
                <a:solidFill>
                  <a:schemeClr val="bg1"/>
                </a:solidFill>
              </a:rPr>
              <a:pPr marL="111525" indent="-111525" algn="r">
                <a:buClr>
                  <a:schemeClr val="accent2"/>
                </a:buClr>
                <a:buFont typeface="Arial" pitchFamily="34" charset="0"/>
                <a:buNone/>
              </a:pPr>
              <a:t>‹#›</a:t>
            </a:fld>
            <a:endParaRPr lang="en-US" sz="900" noProof="0" dirty="0">
              <a:solidFill>
                <a:schemeClr val="bg1"/>
              </a:solidFill>
            </a:endParaRPr>
          </a:p>
        </p:txBody>
      </p:sp>
      <p:sp>
        <p:nvSpPr>
          <p:cNvPr id="11" name="Information_Classification"/>
          <p:cNvSpPr txBox="1"/>
          <p:nvPr userDrawn="1"/>
        </p:nvSpPr>
        <p:spPr>
          <a:xfrm>
            <a:off x="10718800" y="6623893"/>
            <a:ext cx="500137" cy="138499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algn="l" fontAlgn="base">
              <a:spcBef>
                <a:spcPts val="6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kumimoji="0" lang="en-US" sz="900" b="0" i="0" u="none" kern="0" baseline="0" dirty="0">
                <a:solidFill>
                  <a:srgbClr val="FFFFFF"/>
                </a:solidFill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  <a:sym typeface="Arial" panose="020B0604020202020204" pitchFamily="34" charset="0"/>
              </a:rPr>
              <a:t>Customer</a:t>
            </a:r>
          </a:p>
        </p:txBody>
      </p:sp>
    </p:spTree>
    <p:extLst>
      <p:ext uri="{BB962C8B-B14F-4D97-AF65-F5344CB8AC3E}">
        <p14:creationId xmlns:p14="http://schemas.microsoft.com/office/powerpoint/2010/main" val="779973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4" r:id="rId14"/>
  </p:sldLayoutIdLst>
  <p:hf sldNum="0" hdr="0" ftr="0" dt="0"/>
  <p:txStyles>
    <p:titleStyle>
      <a:lvl1pPr algn="l" defTabSz="914583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46" indent="-228646" algn="l" defTabSz="9145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93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229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520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811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103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394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86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97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91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83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874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166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457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749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4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332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Relationship Id="rId9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463528F-7517-49F6-A62B-68EA3872F768}"/>
              </a:ext>
            </a:extLst>
          </p:cNvPr>
          <p:cNvSpPr/>
          <p:nvPr/>
        </p:nvSpPr>
        <p:spPr bwMode="gray">
          <a:xfrm>
            <a:off x="324000" y="162038"/>
            <a:ext cx="11545200" cy="5688256"/>
          </a:xfrm>
          <a:prstGeom prst="rect">
            <a:avLst/>
          </a:prstGeom>
          <a:solidFill>
            <a:schemeClr val="bg1">
              <a:alpha val="75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ru-RU" sz="2000" dirty="0" smtClean="0"/>
              <a:t>			</a:t>
            </a:r>
            <a:r>
              <a:rPr lang="ru-RU" dirty="0"/>
              <a:t/>
            </a:r>
            <a:br>
              <a:rPr lang="ru-RU" dirty="0"/>
            </a:b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gray">
          <a:xfrm>
            <a:off x="324000" y="0"/>
            <a:ext cx="11545200" cy="162038"/>
          </a:xfrm>
          <a:prstGeom prst="rect">
            <a:avLst/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R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172078"/>
            <a:ext cx="11650530" cy="5944934"/>
          </a:xfrm>
        </p:spPr>
        <p:txBody>
          <a:bodyPr/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РЕСПУБЛИКИ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БЕЛАРУСЬ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Учреждения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образования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«БЕЛОРУССКИЙ ГОСУДАРСТВЕННЫЙ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ТЕХНОЛОГИЧЕСКИЙ УНИВЕРСИТЕТ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информационных технологий</a:t>
            </a:r>
            <a:b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</a:t>
            </a:r>
            <a:r>
              <a:rPr lang="ru-RU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программной инженерии</a:t>
            </a: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дипломного проекта: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 для аренды услуг программиста</a:t>
            </a:r>
            <a: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        		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Дипломник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  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Чистякова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Ю.А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асс.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Годун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А.В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	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70DD81-2FD7-4C5A-B58B-8FF0F815BC38}"/>
              </a:ext>
            </a:extLst>
          </p:cNvPr>
          <p:cNvSpPr/>
          <p:nvPr/>
        </p:nvSpPr>
        <p:spPr bwMode="gray">
          <a:xfrm>
            <a:off x="323999" y="5850294"/>
            <a:ext cx="11545201" cy="1009294"/>
          </a:xfrm>
          <a:prstGeom prst="rect">
            <a:avLst/>
          </a:prstGeom>
          <a:solidFill>
            <a:schemeClr val="bg1"/>
          </a:solidFill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ru-RU" sz="2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Минск</a:t>
            </a:r>
            <a:r>
              <a:rPr kumimoji="0" lang="ru-RU" sz="20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 20</a:t>
            </a:r>
            <a:r>
              <a:rPr kumimoji="0" lang="en-US" sz="20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21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Arial Unicode MS" pitchFamily="34" charset="-128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4000" y="1856509"/>
            <a:ext cx="1643345" cy="895927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7241" y="5943251"/>
            <a:ext cx="778408" cy="86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8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8588" y="79927"/>
            <a:ext cx="11648928" cy="834474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Блок-схема алгоритма бронирования услуги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370" y="717045"/>
            <a:ext cx="8801364" cy="587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8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8588" y="79927"/>
            <a:ext cx="11648928" cy="834474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Блок-схема алгоритма создания услуги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42" y="914401"/>
            <a:ext cx="10058400" cy="535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2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3138" y="212810"/>
            <a:ext cx="11170702" cy="1325870"/>
          </a:xfrm>
        </p:spPr>
        <p:txBody>
          <a:bodyPr/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Тестирование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140784"/>
              </p:ext>
            </p:extLst>
          </p:nvPr>
        </p:nvGraphicFramePr>
        <p:xfrm>
          <a:off x="503138" y="1705760"/>
          <a:ext cx="11335800" cy="428482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114230">
                  <a:extLst>
                    <a:ext uri="{9D8B030D-6E8A-4147-A177-3AD203B41FA5}">
                      <a16:colId xmlns:a16="http://schemas.microsoft.com/office/drawing/2014/main" val="54942982"/>
                    </a:ext>
                  </a:extLst>
                </a:gridCol>
                <a:gridCol w="5221570">
                  <a:extLst>
                    <a:ext uri="{9D8B030D-6E8A-4147-A177-3AD203B41FA5}">
                      <a16:colId xmlns:a16="http://schemas.microsoft.com/office/drawing/2014/main" val="2462889406"/>
                    </a:ext>
                  </a:extLst>
                </a:gridCol>
              </a:tblGrid>
              <a:tr h="401072">
                <a:tc>
                  <a:txBody>
                    <a:bodyPr/>
                    <a:lstStyle/>
                    <a:p>
                      <a:pPr indent="540385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Объект</a:t>
                      </a:r>
                      <a:r>
                        <a:rPr lang="ru-RU" sz="2800" baseline="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тестирование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540385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Вид тестирования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2298547"/>
                  </a:ext>
                </a:extLst>
              </a:tr>
              <a:tr h="741100"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Страница входа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Негативное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459466"/>
                  </a:ext>
                </a:extLst>
              </a:tr>
              <a:tr h="1111650"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Страница регистрации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Негативное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0413456"/>
                  </a:ext>
                </a:extLst>
              </a:tr>
              <a:tr h="1203214"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Форма создания услуги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Негативное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3967632"/>
                  </a:ext>
                </a:extLst>
              </a:tr>
              <a:tr h="802142"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Форма импорта категорий услуг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l">
                        <a:spcAft>
                          <a:spcPts val="0"/>
                        </a:spcAft>
                      </a:pPr>
                      <a:r>
                        <a:rPr lang="ru-RU" sz="28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Негативное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844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938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3138" y="212810"/>
            <a:ext cx="11170702" cy="1325870"/>
          </a:xfrm>
        </p:spPr>
        <p:txBody>
          <a:bodyPr/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Демонстрация проекта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Мое видео новое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5175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8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0"/>
            <a:ext cx="10518338" cy="1034716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Экономическое обоснование 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цены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979165"/>
              </p:ext>
            </p:extLst>
          </p:nvPr>
        </p:nvGraphicFramePr>
        <p:xfrm>
          <a:off x="838419" y="1034716"/>
          <a:ext cx="10038127" cy="5468112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8351778">
                  <a:extLst>
                    <a:ext uri="{9D8B030D-6E8A-4147-A177-3AD203B41FA5}">
                      <a16:colId xmlns:a16="http://schemas.microsoft.com/office/drawing/2014/main" val="2589305618"/>
                    </a:ext>
                  </a:extLst>
                </a:gridCol>
                <a:gridCol w="1686349">
                  <a:extLst>
                    <a:ext uri="{9D8B030D-6E8A-4147-A177-3AD203B41FA5}">
                      <a16:colId xmlns:a16="http://schemas.microsoft.com/office/drawing/2014/main" val="370230000"/>
                    </a:ext>
                  </a:extLst>
                </a:gridCol>
              </a:tblGrid>
              <a:tr h="36540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Наименование показателя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Значение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2943116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Время разработки, мес.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49060640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Количество программистов, чел.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8953560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Зарплата с отчислениями, руб.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7225,34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4004230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Расходы на материалы, оплату машинного времени, прочие, руб.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558,75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0499768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Накладные расходы, руб.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5856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7649937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Себестоимость разработки веб-приложения, руб.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13 640,09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9884626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Расходы на сопровождение и адаптацию, руб.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1364,01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52883548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Полная себестоимость, руб.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15 004,1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7789534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Цена аналога, руб.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27 500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0544526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Прибыль от реализации, руб.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>
                          <a:effectLst/>
                        </a:rPr>
                        <a:t>7912,57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34257651"/>
                  </a:ext>
                </a:extLst>
              </a:tr>
              <a:tr h="3654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Рентабельность разработки, 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effectLst/>
                        </a:rPr>
                        <a:t>52,74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66503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997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0"/>
            <a:ext cx="10518338" cy="1034716"/>
          </a:xfrm>
        </p:spPr>
        <p:txBody>
          <a:bodyPr/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38419" y="848870"/>
            <a:ext cx="10518338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+mn-lt"/>
              </a:rPr>
              <a:t>Был проведен обзор аналогичных решений, выбраны платформа и технологии, спроектированы: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+mn-lt"/>
              </a:rPr>
              <a:t>логическая схема базы данных;</a:t>
            </a:r>
            <a:endParaRPr lang="en-US" sz="2800" dirty="0" smtClean="0">
              <a:latin typeface="+mn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+mn-lt"/>
              </a:rPr>
              <a:t>диаграмма вариантов использования</a:t>
            </a:r>
            <a:r>
              <a:rPr lang="en-US" sz="2800" dirty="0" smtClean="0">
                <a:latin typeface="+mn-lt"/>
              </a:rPr>
              <a:t>;</a:t>
            </a:r>
            <a:endParaRPr lang="ru-RU" sz="2800" dirty="0" smtClean="0">
              <a:latin typeface="+mn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+mn-lt"/>
              </a:rPr>
              <a:t>диаграмма развертывания</a:t>
            </a:r>
            <a:endParaRPr lang="en-US" sz="2800" dirty="0" smtClean="0">
              <a:latin typeface="+mn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+mn-lt"/>
              </a:rPr>
              <a:t>с</a:t>
            </a:r>
            <a:r>
              <a:rPr lang="ru-RU" sz="2800" dirty="0" smtClean="0">
                <a:latin typeface="+mn-lt"/>
              </a:rPr>
              <a:t>труктурная схема приложения</a:t>
            </a:r>
            <a:r>
              <a:rPr lang="en-US" sz="2800" dirty="0" smtClean="0">
                <a:latin typeface="+mn-lt"/>
              </a:rPr>
              <a:t>;</a:t>
            </a:r>
            <a:endParaRPr lang="ru-RU" sz="2800" dirty="0" smtClean="0">
              <a:latin typeface="+mn-lt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+mn-lt"/>
              </a:rPr>
              <a:t>блок-схема алгоритма бронирования услуги;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>
                <a:latin typeface="+mn-lt"/>
              </a:rPr>
              <a:t>б</a:t>
            </a:r>
            <a:r>
              <a:rPr lang="ru-RU" sz="2800" dirty="0" smtClean="0">
                <a:latin typeface="+mn-lt"/>
              </a:rPr>
              <a:t>лок-схема алгоритма создания услуги;</a:t>
            </a:r>
            <a:endParaRPr lang="en-US" sz="2800" dirty="0" smtClean="0">
              <a:latin typeface="+mn-lt"/>
            </a:endParaRPr>
          </a:p>
          <a:p>
            <a:r>
              <a:rPr lang="ru-RU" sz="2800" dirty="0" smtClean="0">
                <a:latin typeface="+mn-lt"/>
              </a:rPr>
              <a:t>Было дано описание негативных тестов, приведено руководство пользователя, рассчитаны затраты на разработку приложения.</a:t>
            </a:r>
          </a:p>
          <a:p>
            <a:endParaRPr lang="ru-RU" sz="2800" dirty="0" smtClean="0">
              <a:latin typeface="+mn-lt"/>
            </a:endParaRPr>
          </a:p>
          <a:p>
            <a:r>
              <a:rPr lang="ru-RU" sz="2800" dirty="0" smtClean="0">
                <a:latin typeface="+mn-lt"/>
              </a:rPr>
              <a:t>Таким образом, веб-приложение реализует все поставленные задачи.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76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463528F-7517-49F6-A62B-68EA3872F768}"/>
              </a:ext>
            </a:extLst>
          </p:cNvPr>
          <p:cNvSpPr/>
          <p:nvPr/>
        </p:nvSpPr>
        <p:spPr bwMode="gray">
          <a:xfrm>
            <a:off x="324000" y="162038"/>
            <a:ext cx="11545200" cy="5688256"/>
          </a:xfrm>
          <a:prstGeom prst="rect">
            <a:avLst/>
          </a:prstGeom>
          <a:solidFill>
            <a:schemeClr val="bg1">
              <a:alpha val="75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ru-RU" sz="2000" dirty="0" smtClean="0"/>
          </a:p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ru-RU" sz="2000" dirty="0" smtClean="0"/>
              <a:t>			</a:t>
            </a:r>
            <a:r>
              <a:rPr lang="ru-RU" dirty="0"/>
              <a:t/>
            </a:r>
            <a:br>
              <a:rPr lang="ru-RU" dirty="0"/>
            </a:b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gray">
          <a:xfrm>
            <a:off x="324000" y="0"/>
            <a:ext cx="11545200" cy="162038"/>
          </a:xfrm>
          <a:prstGeom prst="rect">
            <a:avLst/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R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000" y="172078"/>
            <a:ext cx="11650530" cy="5944934"/>
          </a:xfrm>
        </p:spPr>
        <p:txBody>
          <a:bodyPr/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РЕСПУБЛИКИ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БЕЛАРУСЬ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Учреждения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образования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«БЕЛОРУССКИЙ ГОСУДАРСТВЕННЫЙ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ТЕХНОЛОГИЧЕСКИЙ УНИВЕРСИТЕТ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информационных технологий</a:t>
            </a:r>
            <a:b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</a:t>
            </a:r>
            <a:r>
              <a:rPr lang="ru-RU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программной инженерии</a:t>
            </a: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дипломного проекта: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 для аренды услуг программиста</a:t>
            </a:r>
            <a: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        		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Дипломник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  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Чистякова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Ю.А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Руководитель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асс.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Годун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А.В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	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70DD81-2FD7-4C5A-B58B-8FF0F815BC38}"/>
              </a:ext>
            </a:extLst>
          </p:cNvPr>
          <p:cNvSpPr/>
          <p:nvPr/>
        </p:nvSpPr>
        <p:spPr bwMode="gray">
          <a:xfrm>
            <a:off x="323999" y="5850294"/>
            <a:ext cx="11545201" cy="1009294"/>
          </a:xfrm>
          <a:prstGeom prst="rect">
            <a:avLst/>
          </a:prstGeom>
          <a:solidFill>
            <a:schemeClr val="bg1"/>
          </a:solidFill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ru-RU" sz="2000" b="0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Минск</a:t>
            </a:r>
            <a:r>
              <a:rPr kumimoji="0" lang="ru-RU" sz="2000" b="0" i="0" u="none" strike="noStrike" kern="0" cap="none" spc="0" normalizeH="0" noProof="0" smtClean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 2021</a:t>
            </a:r>
            <a:endParaRPr kumimoji="0" lang="en-US" sz="2000" b="0" i="0" u="none" strike="noStrike" kern="0" cap="none" spc="0" normalizeH="0" baseline="0" noProof="0" dirty="0" err="1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Arial Unicode MS" pitchFamily="34" charset="-128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24000" y="1856509"/>
            <a:ext cx="1643345" cy="895927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7241" y="5943251"/>
            <a:ext cx="778408" cy="86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68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167703"/>
            <a:ext cx="10518338" cy="1136732"/>
          </a:xfrm>
        </p:spPr>
        <p:txBody>
          <a:bodyPr/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Актуальность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324000" y="6561351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838419" y="1304436"/>
            <a:ext cx="10909724" cy="4861902"/>
          </a:xfrm>
          <a:prstGeom prst="rect">
            <a:avLst/>
          </a:prstGeom>
        </p:spPr>
        <p:txBody>
          <a:bodyPr>
            <a:normAutofit/>
          </a:bodyPr>
          <a:lstStyle>
            <a:lvl1pPr marL="228646" indent="-228646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93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229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520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811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последнее время в нашей стране стал необычайно актуален вопрос услуг программиста. Для </a:t>
            </a:r>
            <a:r>
              <a:rPr lang="ru-RU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ИТ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-компаний на это есть множество причин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необходимость быстро масштабировать команду разработки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короткий проект, на который нет возможности взять штатных специалистов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невозможность увеличить кадровую нагрузку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выход в отпуск или больничный одного из членов 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команды.</a:t>
            </a:r>
          </a:p>
          <a:p>
            <a:pPr marL="0" indent="0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Также нередко бывают ситуации, когда в компании нет нагрузки и программист простаивает.</a:t>
            </a:r>
          </a:p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Разработанное 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позволит 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программистам сдать в аренду свои услуги, а 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пользователю – 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забронировать эти услуги.</a:t>
            </a:r>
          </a:p>
          <a:p>
            <a:pPr marL="0" indent="0">
              <a:buNone/>
            </a:pPr>
            <a:endParaRPr lang="ru-RU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51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-1"/>
            <a:ext cx="10518338" cy="1000125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Прототипы и аналоги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Прямоугольник 2"/>
          <p:cNvSpPr/>
          <p:nvPr/>
        </p:nvSpPr>
        <p:spPr>
          <a:xfrm>
            <a:off x="358587" y="723893"/>
            <a:ext cx="2865875" cy="552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3429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TrueTech.by</a:t>
            </a:r>
            <a:endParaRPr lang="en-US" sz="2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588" y="1233531"/>
            <a:ext cx="4504358" cy="22716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Прямоугольник 7"/>
          <p:cNvSpPr/>
          <p:nvPr/>
        </p:nvSpPr>
        <p:spPr>
          <a:xfrm>
            <a:off x="6543099" y="723893"/>
            <a:ext cx="3074423" cy="552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3429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RedSale.by</a:t>
            </a:r>
            <a:endParaRPr lang="en-US" sz="2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/>
          <p:cNvPicPr/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543099" y="1233531"/>
            <a:ext cx="4498974" cy="22716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0" name="Прямоугольник 9"/>
          <p:cNvSpPr/>
          <p:nvPr/>
        </p:nvSpPr>
        <p:spPr>
          <a:xfrm>
            <a:off x="358587" y="3505201"/>
            <a:ext cx="4020907" cy="552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3429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FreelanceHunt.by</a:t>
            </a:r>
            <a:endParaRPr lang="en-US" sz="2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/>
          <p:cNvPicPr/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587" y="4080945"/>
            <a:ext cx="4504359" cy="24949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2" name="Прямоугольник 11"/>
          <p:cNvSpPr/>
          <p:nvPr/>
        </p:nvSpPr>
        <p:spPr>
          <a:xfrm>
            <a:off x="6543099" y="3518362"/>
            <a:ext cx="3852465" cy="552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3429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Flagma.by</a:t>
            </a:r>
            <a:endParaRPr lang="en-US" sz="2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Рисунок 12"/>
          <p:cNvPicPr/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20469" y="4032818"/>
            <a:ext cx="4621604" cy="25562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47879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82335"/>
            <a:ext cx="10518338" cy="972742"/>
          </a:xfrm>
        </p:spPr>
        <p:txBody>
          <a:bodyPr/>
          <a:lstStyle/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</a:t>
            </a:r>
            <a:r>
              <a:rPr lang="ru-RU" dirty="0" smtClean="0"/>
              <a:t>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дипломного проекта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>
          <a:xfrm>
            <a:off x="85071" y="1001121"/>
            <a:ext cx="11545200" cy="525649"/>
          </a:xfrm>
        </p:spPr>
        <p:txBody>
          <a:bodyPr/>
          <a:lstStyle/>
          <a:p>
            <a:pPr marL="109728" indent="0" algn="just">
              <a:buNone/>
            </a:pPr>
            <a:r>
              <a:rPr lang="ru-RU" sz="2800" dirty="0" smtClean="0"/>
              <a:t>	Разработка веб-приложения для аренды услуг программиста.</a:t>
            </a:r>
            <a:endParaRPr lang="ru-RU" sz="2800" dirty="0"/>
          </a:p>
          <a:p>
            <a:endParaRPr lang="en-US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838418" y="1510480"/>
            <a:ext cx="10518338" cy="8541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Задачи дипломного проекта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Текст 2"/>
          <p:cNvSpPr txBox="1">
            <a:spLocks/>
          </p:cNvSpPr>
          <p:nvPr/>
        </p:nvSpPr>
        <p:spPr>
          <a:xfrm>
            <a:off x="838418" y="2445556"/>
            <a:ext cx="10791853" cy="388490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46" indent="-228646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93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229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520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811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– подтверждение </a:t>
            </a:r>
            <a:r>
              <a:rPr lang="ru-RU" dirty="0"/>
              <a:t>учетной записи через почту</a:t>
            </a:r>
            <a:r>
              <a:rPr lang="ru-RU" dirty="0" smtClean="0"/>
              <a:t>;</a:t>
            </a:r>
            <a:br>
              <a:rPr lang="ru-RU" dirty="0" smtClean="0"/>
            </a:br>
            <a:r>
              <a:rPr lang="ru-RU" dirty="0" smtClean="0"/>
              <a:t>– редактирование </a:t>
            </a:r>
            <a:r>
              <a:rPr lang="ru-RU" dirty="0"/>
              <a:t>личного кабинета пользователем</a:t>
            </a:r>
            <a:r>
              <a:rPr lang="ru-RU" dirty="0" smtClean="0"/>
              <a:t>;</a:t>
            </a:r>
            <a:br>
              <a:rPr lang="ru-RU" dirty="0" smtClean="0"/>
            </a:br>
            <a:r>
              <a:rPr lang="ru-RU" dirty="0" smtClean="0"/>
              <a:t>– </a:t>
            </a:r>
            <a:r>
              <a:rPr lang="ru-RU" dirty="0"/>
              <a:t>возможность послать запрос программисту на выполнение услуги клиентом</a:t>
            </a:r>
            <a:r>
              <a:rPr lang="ru-RU" dirty="0" smtClean="0"/>
              <a:t>;</a:t>
            </a:r>
            <a:br>
              <a:rPr lang="ru-RU" dirty="0" smtClean="0"/>
            </a:br>
            <a:r>
              <a:rPr lang="ru-RU" dirty="0" smtClean="0"/>
              <a:t>– добавление услуги </a:t>
            </a:r>
            <a:r>
              <a:rPr lang="ru-RU" dirty="0"/>
              <a:t>в избранное, </a:t>
            </a:r>
            <a:r>
              <a:rPr lang="ru-RU" dirty="0" smtClean="0"/>
              <a:t>создание отзыва </a:t>
            </a:r>
            <a:r>
              <a:rPr lang="ru-RU" dirty="0"/>
              <a:t>клиентом</a:t>
            </a:r>
            <a:r>
              <a:rPr lang="ru-RU" dirty="0" smtClean="0"/>
              <a:t>;</a:t>
            </a:r>
            <a:br>
              <a:rPr lang="ru-RU" dirty="0" smtClean="0"/>
            </a:br>
            <a:r>
              <a:rPr lang="ru-RU" dirty="0" smtClean="0"/>
              <a:t>– </a:t>
            </a:r>
            <a:r>
              <a:rPr lang="ru-RU" dirty="0"/>
              <a:t>возможность принять, отклонить запрос на услугу программистом;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– создание, изменение, удаление </a:t>
            </a:r>
            <a:r>
              <a:rPr lang="ru-RU" dirty="0"/>
              <a:t>услуги программистом;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– ведение </a:t>
            </a:r>
            <a:r>
              <a:rPr lang="ru-RU" dirty="0"/>
              <a:t>чата между клиентом и программистом</a:t>
            </a:r>
            <a:r>
              <a:rPr lang="ru-RU" dirty="0" smtClean="0"/>
              <a:t>;</a:t>
            </a:r>
            <a:br>
              <a:rPr lang="ru-RU" dirty="0" smtClean="0"/>
            </a:br>
            <a:r>
              <a:rPr lang="ru-RU" dirty="0" smtClean="0"/>
              <a:t>– </a:t>
            </a:r>
            <a:r>
              <a:rPr lang="ru-RU" dirty="0"/>
              <a:t>возможность </a:t>
            </a:r>
            <a:r>
              <a:rPr lang="ru-RU" dirty="0" smtClean="0"/>
              <a:t>создания категорий </a:t>
            </a:r>
            <a:r>
              <a:rPr lang="ru-RU" dirty="0"/>
              <a:t>программистов администратором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61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262230"/>
            <a:ext cx="10518338" cy="1037181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Используемые технологии и средства разработки 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Объект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158031"/>
              </p:ext>
            </p:extLst>
          </p:nvPr>
        </p:nvGraphicFramePr>
        <p:xfrm>
          <a:off x="838419" y="1299410"/>
          <a:ext cx="10518338" cy="5109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78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1754">
                  <a:extLst>
                    <a:ext uri="{9D8B030D-6E8A-4147-A177-3AD203B41FA5}">
                      <a16:colId xmlns:a16="http://schemas.microsoft.com/office/drawing/2014/main" val="61438817"/>
                    </a:ext>
                  </a:extLst>
                </a:gridCol>
                <a:gridCol w="13686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7416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Технология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Описание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Версия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06184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Node.js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Событийно-ориентированная платформа, применяемая для создания веб-приложений</a:t>
                      </a:r>
                      <a:r>
                        <a:rPr lang="en-US" sz="2400" dirty="0" smtClean="0"/>
                        <a:t> </a:t>
                      </a:r>
                      <a:r>
                        <a:rPr lang="ru-RU" sz="2400" dirty="0" smtClean="0"/>
                        <a:t>на</a:t>
                      </a:r>
                      <a:r>
                        <a:rPr lang="ru-RU" sz="2400" baseline="0" dirty="0" smtClean="0"/>
                        <a:t> </a:t>
                      </a:r>
                      <a:r>
                        <a:rPr lang="ru-RU" sz="2400" dirty="0" err="1" smtClean="0"/>
                        <a:t>JavaScipt</a:t>
                      </a:r>
                      <a:r>
                        <a:rPr lang="ru-RU" sz="2400" dirty="0" smtClean="0"/>
                        <a:t> через движок </a:t>
                      </a:r>
                      <a:r>
                        <a:rPr lang="ru-RU" sz="2400" dirty="0" err="1" smtClean="0"/>
                        <a:t>v8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14.15.0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7416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Express.js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Универсальный </a:t>
                      </a:r>
                      <a:r>
                        <a:rPr lang="ru-RU" sz="2400" dirty="0" err="1" smtClean="0"/>
                        <a:t>фреймворк</a:t>
                      </a:r>
                      <a:r>
                        <a:rPr lang="ru-RU" sz="2400" dirty="0" smtClean="0"/>
                        <a:t> </a:t>
                      </a:r>
                      <a:r>
                        <a:rPr lang="en-US" sz="2400" dirty="0" err="1" smtClean="0"/>
                        <a:t>Node.js</a:t>
                      </a:r>
                      <a:r>
                        <a:rPr lang="en-US" sz="2400" dirty="0" smtClean="0"/>
                        <a:t> </a:t>
                      </a:r>
                      <a:r>
                        <a:rPr lang="ru-RU" sz="2400" dirty="0" smtClean="0"/>
                        <a:t>для серверов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4.17.1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373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React.js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Гибкая </a:t>
                      </a:r>
                      <a:r>
                        <a:rPr lang="en-US" sz="2400" dirty="0" smtClean="0"/>
                        <a:t>JavaScript-</a:t>
                      </a:r>
                      <a:r>
                        <a:rPr lang="ru-RU" sz="2400" dirty="0" smtClean="0"/>
                        <a:t>библиотека</a:t>
                      </a:r>
                      <a:r>
                        <a:rPr lang="ru-RU" sz="2400" baseline="0" dirty="0" smtClean="0"/>
                        <a:t> для создания пользовательских интерфейсов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17.0.2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7373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WebStorm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Инструмент для разработки веб-сайтов и редактирования </a:t>
                      </a:r>
                      <a:r>
                        <a:rPr lang="ru-RU" sz="2400" dirty="0" err="1" smtClean="0"/>
                        <a:t>HTML</a:t>
                      </a:r>
                      <a:r>
                        <a:rPr lang="ru-RU" sz="2400" dirty="0" smtClean="0"/>
                        <a:t>, </a:t>
                      </a:r>
                      <a:r>
                        <a:rPr lang="ru-RU" sz="2400" dirty="0" err="1" smtClean="0"/>
                        <a:t>CSS</a:t>
                      </a:r>
                      <a:r>
                        <a:rPr lang="ru-RU" sz="2400" dirty="0" smtClean="0"/>
                        <a:t> и </a:t>
                      </a:r>
                      <a:r>
                        <a:rPr lang="ru-RU" sz="2400" dirty="0" err="1" smtClean="0"/>
                        <a:t>JavaScript</a:t>
                      </a:r>
                      <a:r>
                        <a:rPr lang="ru-RU" sz="2400" dirty="0" smtClean="0"/>
                        <a:t> кода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2020.3.2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290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MongoDB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Система управления </a:t>
                      </a:r>
                      <a:r>
                        <a:rPr lang="ru-RU" sz="24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нереляционными</a:t>
                      </a:r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базами данных.</a:t>
                      </a:r>
                      <a:endParaRPr lang="en-US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+mn-lt"/>
                        </a:rPr>
                        <a:t>1.26.0</a:t>
                      </a:r>
                      <a:endParaRPr lang="ru-RU" sz="24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016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921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8503" y="843643"/>
            <a:ext cx="10518338" cy="641359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Диаграмма развертывания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Заголовок 1"/>
          <p:cNvSpPr>
            <a:spLocks noGrp="1"/>
          </p:cNvSpPr>
          <p:nvPr>
            <p:ph type="body" sz="quarter" idx="10"/>
          </p:nvPr>
        </p:nvSpPr>
        <p:spPr>
          <a:xfrm>
            <a:off x="0" y="85231"/>
            <a:ext cx="6413684" cy="835554"/>
          </a:xfrm>
        </p:spPr>
        <p:txBody>
          <a:bodyPr>
            <a:normAutofit fontScale="97500"/>
          </a:bodyPr>
          <a:lstStyle/>
          <a:p>
            <a:pPr marL="0" indent="0" algn="ctr">
              <a:buNone/>
            </a:pPr>
            <a:r>
              <a:rPr lang="ru-RU" sz="5400" b="1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endParaRPr lang="en-US" sz="5400" b="1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452" y="1453403"/>
            <a:ext cx="7211004" cy="50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42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79926"/>
            <a:ext cx="10518338" cy="641359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Диаграмма вариантов использования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776" y="665136"/>
            <a:ext cx="10058400" cy="602701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9430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79926"/>
            <a:ext cx="10518338" cy="641359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Логическая схема базы данных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419" y="721285"/>
            <a:ext cx="10033283" cy="572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4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419" y="79926"/>
            <a:ext cx="10518338" cy="641359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Структурная схема веб-приложения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58588" y="6589059"/>
            <a:ext cx="10998169" cy="2061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084" y="755539"/>
            <a:ext cx="8598090" cy="578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356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Другая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E4242"/>
      </a:accent1>
      <a:accent2>
        <a:srgbClr val="757070"/>
      </a:accent2>
      <a:accent3>
        <a:srgbClr val="A5A5A5"/>
      </a:accent3>
      <a:accent4>
        <a:srgbClr val="FF0101"/>
      </a:accent4>
      <a:accent5>
        <a:srgbClr val="000000"/>
      </a:accent5>
      <a:accent6>
        <a:srgbClr val="000000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13892</TotalTime>
  <Words>617</Words>
  <Application>Microsoft Office PowerPoint</Application>
  <PresentationFormat>Произвольный</PresentationFormat>
  <Paragraphs>112</Paragraphs>
  <Slides>16</Slides>
  <Notes>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Arial Unicode MS</vt:lpstr>
      <vt:lpstr>Arial</vt:lpstr>
      <vt:lpstr>Calibri</vt:lpstr>
      <vt:lpstr>Calibri Light</vt:lpstr>
      <vt:lpstr>Symbol</vt:lpstr>
      <vt:lpstr>Times New Roman</vt:lpstr>
      <vt:lpstr>Wingdings</vt:lpstr>
      <vt:lpstr>Wingdings</vt:lpstr>
      <vt:lpstr>Тема Office</vt:lpstr>
      <vt:lpstr>МИНИСТЕРСТВО ОБРАЗОВАНИЯ РЕСПУБЛИКИ БЕЛАРУСЬ Учреждения образования «БЕЛОРУССКИЙ ГОСУДАРСТВЕННЫЙ  ТЕХНОЛОГИЧЕСКИЙ УНИВЕРСИТЕТ»  Факультет информационных технологий Кафедра программной инженерии    Тема дипломного проекта:  «Веб-приложение для аренды услуг программиста»                Дипломник:       Чистякова Ю.А.                                          Руководитель:    асс. Годун А.В.                                                        </vt:lpstr>
      <vt:lpstr>Актуальность</vt:lpstr>
      <vt:lpstr>Прототипы и аналоги</vt:lpstr>
      <vt:lpstr>Цель дипломного проекта</vt:lpstr>
      <vt:lpstr>Используемые технологии и средства разработки </vt:lpstr>
      <vt:lpstr>Диаграмма развертывания</vt:lpstr>
      <vt:lpstr>Диаграмма вариантов использования</vt:lpstr>
      <vt:lpstr>Логическая схема базы данных</vt:lpstr>
      <vt:lpstr>Структурная схема веб-приложения</vt:lpstr>
      <vt:lpstr>Блок-схема алгоритма бронирования услуги</vt:lpstr>
      <vt:lpstr>Блок-схема алгоритма создания услуги</vt:lpstr>
      <vt:lpstr>Тестирование</vt:lpstr>
      <vt:lpstr>Демонстрация проекта</vt:lpstr>
      <vt:lpstr>Экономическое обоснование цены</vt:lpstr>
      <vt:lpstr>Заключение</vt:lpstr>
      <vt:lpstr>МИНИСТЕРСТВО ОБРАЗОВАНИЯ РЕСПУБЛИКИ БЕЛАРУСЬ Учреждения образования «БЕЛОРУССКИЙ ГОСУДАРСТВЕННЫЙ  ТЕХНОЛОГИЧЕСКИЙ УНИВЕРСИТЕТ»  Факультет информационных технологий Кафедра программной инженерии    Тема дипломного проекта:  «Веб-приложение для аренды услуг программиста»                Дипломник:       Чистякова Ю.А.                                          Руководитель:    асс. Годун А.В.                                                        </vt:lpstr>
    </vt:vector>
  </TitlesOfParts>
  <Company>SAP Ariba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Ariba Supplier Management Innovation Overview</dc:title>
  <dc:creator>Lalitha Rajagopalan</dc:creator>
  <cp:keywords>2016/16:9/white</cp:keywords>
  <cp:lastModifiedBy>USER</cp:lastModifiedBy>
  <cp:revision>709</cp:revision>
  <dcterms:created xsi:type="dcterms:W3CDTF">2015-10-08T14:10:57Z</dcterms:created>
  <dcterms:modified xsi:type="dcterms:W3CDTF">2021-06-13T17:57:42Z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-504340922</vt:i4>
  </property>
  <property fmtid="{D5CDD505-2E9C-101B-9397-08002B2CF9AE}" pid="3" name="_NewReviewCycle">
    <vt:lpwstr/>
  </property>
  <property fmtid="{D5CDD505-2E9C-101B-9397-08002B2CF9AE}" pid="4" name="_EmailSubject">
    <vt:lpwstr>SM breakout session</vt:lpwstr>
  </property>
  <property fmtid="{D5CDD505-2E9C-101B-9397-08002B2CF9AE}" pid="5" name="_AuthorEmail">
    <vt:lpwstr>maria.elena.gammon@sap.com</vt:lpwstr>
  </property>
  <property fmtid="{D5CDD505-2E9C-101B-9397-08002B2CF9AE}" pid="6" name="_AuthorEmailDisplayName">
    <vt:lpwstr>Gammon, Maria Elena</vt:lpwstr>
  </property>
  <property fmtid="{D5CDD505-2E9C-101B-9397-08002B2CF9AE}" pid="7" name="_PreviousAdHocReviewCycleID">
    <vt:i4>-156448419</vt:i4>
  </property>
</Properties>
</file>

<file path=docProps/thumbnail.jpeg>
</file>